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3/16/2021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ideal+gas+equation&amp;ru=%2fvideos%2fsearch%3fq%3dideal%2520gas%2520equation%26qs%3dn%26form%3dQBVDMH%26sp%3d-1%26pq%3dideal%2520gas%2520equation%26sc%3d8-18%26sk%3d%26cvid%3dE384309FD38C4620987FF647F09B1867&amp;view=detail&amp;mid=D9643EB2A85098C2C476D9643EB2A85098C2C476&amp;&amp;FORM=VDRVRV" TargetMode="External"/><Relationship Id="rId2" Type="http://schemas.openxmlformats.org/officeDocument/2006/relationships/hyperlink" Target="https://www.bing.com/videos/search?q=ideal+gas+equation&amp;&amp;view=detail&amp;mid=7B0C53DD26B5E58384C27B0C53DD26B5E58384C2&amp;&amp;FORM=VRDGAR&amp;ru=%2Fvideos%2Fsearch%3Fq%3Dideal%2520gas%2520equation%26qs%3Dn%26form%3DQBVDMH%26sp%3D-1%26pq%3Dideal%2520gas%2520equation%26sc%3D8-18%26sk%3D%26cvid%3DE384309FD38C4620987FF647F09B186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bing.com/videos/search?q=ideal+gas+equation&amp;ru=%2fvideos%2fsearch%3fq%3dideal%2520gas%2520equation%26qs%3dn%26form%3dQBVDMH%26sp%3d-1%26pq%3dideal%2520gas%2520equation%26sc%3d8-18%26sk%3d%26cvid%3dE384309FD38C4620987FF647F09B1867&amp;view=detail&amp;mid=7CD13F98ED9D0257E9477CD13F98ED9D0257E947&amp;&amp;FORM=VDRVR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Vežba 1</a:t>
            </a:r>
            <a:b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Jednačina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stanja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idealnog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gasa</a:t>
            </a:r>
            <a:endParaRPr lang="sr-Latn-R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Latn-RS" dirty="0">
                <a:solidFill>
                  <a:schemeClr val="tx1"/>
                </a:solidFill>
              </a:rPr>
              <a:t>Termodinamika sa termotehnikom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519F1C-AA77-433A-B999-D35E6B46CE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1139687"/>
                <a:ext cx="10058400" cy="4813057"/>
              </a:xfrm>
            </p:spPr>
            <p:txBody>
              <a:bodyPr>
                <a:normAutofit/>
              </a:bodyPr>
              <a:lstStyle/>
              <a:p>
                <a:pPr indent="0" algn="just">
                  <a:lnSpc>
                    <a:spcPct val="150000"/>
                  </a:lnSpc>
                  <a:buNone/>
                </a:pPr>
                <a:r>
                  <a:rPr lang="en-US" sz="1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1.5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Koliko puta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zapremina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neke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količine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−20℃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manja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nego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20℃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ako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pritisak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 ova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slučaja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const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pv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p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 algn="just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Deljenjem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prve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jednačine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drugom,sledi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273+20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]</m:t>
                          </m:r>
                        </m:num>
                        <m:den>
                          <m:d>
                            <m:d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273−20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=1,16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519F1C-AA77-433A-B999-D35E6B46CE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1139687"/>
                <a:ext cx="10058400" cy="4813057"/>
              </a:xfrm>
              <a:blipFill>
                <a:blip r:embed="rId2"/>
                <a:stretch>
                  <a:fillRect r="-4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3844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14B6CB-ACD2-4E1C-8126-044C00EEAD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742122"/>
                <a:ext cx="10058400" cy="5210622"/>
              </a:xfrm>
            </p:spPr>
            <p:txBody>
              <a:bodyPr>
                <a:normAutofit/>
              </a:bodyPr>
              <a:lstStyle/>
              <a:p>
                <a:pPr indent="457200" algn="just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1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1.6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masu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0,75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Kolika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zapremina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količine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500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℃ </m:t>
                    </m:r>
                  </m:oMath>
                </a14:m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196</m:t>
                    </m:r>
                    <m:f>
                      <m:fPr>
                        <m:type m:val="lin"/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kN</m:t>
                        </m:r>
                      </m:num>
                      <m:den>
                        <m:sSup>
                          <m:sSup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22,4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kmol</m:t>
                          </m:r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>
                  <a:lnSpc>
                    <a:spcPct val="150000"/>
                  </a:lnSpc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Množenjem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leve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desne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strane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jednačine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masom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sledi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⋅22,4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𝑘𝑚𝑜𝑙</m:t>
                          </m:r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v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CO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22,4 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kmol</m:t>
                              </m:r>
                            </m:e>
                          </m:d>
                        </m:den>
                      </m:f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kg</m:t>
                              </m:r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kmol</m:t>
                              </m:r>
                            </m:e>
                          </m:d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⋅0,75</m:t>
                          </m:r>
                          <m:sSub>
                            <m:sSubPr>
                              <m:ctrlPr>
                                <a:rPr lang="sr-Latn-R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sr-Latn-RS" sz="1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kmol</m:t>
                              </m:r>
                            </m:e>
                          </m:d>
                        </m:den>
                      </m:f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1,473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kg</m:t>
                          </m:r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=196⋅</m:t>
                      </m:r>
                      <m:sSup>
                        <m:s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Pa</m:t>
                          </m:r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mRT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p</m:t>
                          </m:r>
                        </m:den>
                      </m:f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1,473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kg</m:t>
                              </m:r>
                            </m:e>
                          </m:d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⋅8315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J</m:t>
                              </m:r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kmolK</m:t>
                              </m:r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⋅773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</m:e>
                          </m:d>
                        </m:num>
                        <m:den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kg</m:t>
                              </m:r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kmol</m:t>
                              </m:r>
                            </m:e>
                          </m:d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⋅196⋅</m:t>
                          </m:r>
                          <m:sSup>
                            <m:s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Pa</m:t>
                              </m:r>
                            </m:e>
                          </m:d>
                        </m:den>
                      </m:f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=1,1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14B6CB-ACD2-4E1C-8126-044C00EEAD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742122"/>
                <a:ext cx="10058400" cy="5210622"/>
              </a:xfrm>
              <a:blipFill>
                <a:blip r:embed="rId2"/>
                <a:stretch>
                  <a:fillRect r="-4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947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Jednačina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stanja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idealnog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gasa</a:t>
            </a:r>
            <a:endParaRPr lang="sr-Latn-R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3949B3E-EF18-4BA3-9E0D-F3963406A0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Latn-RS" dirty="0"/>
                  <a:t>Osnovni oblik jednačine stanja idealnog gasa (Clapeyronove jednačine)</a:t>
                </a:r>
              </a:p>
              <a:p>
                <a14:m>
                  <m:oMath xmlns:m="http://schemas.openxmlformats.org/officeDocument/2006/math">
                    <m:r>
                      <a:rPr lang="sr-Latn-RS" b="0" i="1" smtClean="0">
                        <a:latin typeface="Cambria Math" panose="02040503050406030204" pitchFamily="18" charset="0"/>
                      </a:rPr>
                      <m:t>𝑝𝑣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𝑅𝑇</m:t>
                    </m:r>
                  </m:oMath>
                </a14:m>
                <a:endParaRPr lang="sr-Latn-RS" dirty="0"/>
              </a:p>
              <a:p>
                <a14:m>
                  <m:oMath xmlns:m="http://schemas.openxmlformats.org/officeDocument/2006/math">
                    <m:r>
                      <a:rPr lang="sr-Latn-RS" b="0" i="1" smtClean="0">
                        <a:latin typeface="Cambria Math" panose="02040503050406030204" pitchFamily="18" charset="0"/>
                      </a:rPr>
                      <m:t>𝑝𝑉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sr-Latn-R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RS" b="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sr-Latn-RS" dirty="0"/>
              </a:p>
              <a:p>
                <a:r>
                  <a:rPr lang="sr-Latn-RS" dirty="0"/>
                  <a:t>gde je: n – broj molova gasa,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r-Latn-R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sr-Latn-RS" dirty="0"/>
                  <a:t> – univerzalna gasna konstanta (8,314472 J•mol−1• K−1), jednaka umnošku Bolcmanove konstante i Avogadrovog broja.</a:t>
                </a:r>
              </a:p>
              <a:p>
                <a14:m>
                  <m:oMath xmlns:m="http://schemas.openxmlformats.org/officeDocument/2006/math">
                    <m:r>
                      <a:rPr lang="sr-Latn-RS" b="0" i="1" smtClean="0">
                        <a:latin typeface="Cambria Math" panose="02040503050406030204" pitchFamily="18" charset="0"/>
                      </a:rPr>
                      <m:t>𝑝𝑉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𝑁𝑘𝑇</m:t>
                    </m:r>
                  </m:oMath>
                </a14:m>
                <a:endParaRPr lang="sr-Latn-RS" dirty="0"/>
              </a:p>
              <a:p>
                <a:endParaRPr lang="sr-Latn-RS" dirty="0"/>
              </a:p>
              <a:p>
                <a:r>
                  <a:rPr lang="en-GB" dirty="0">
                    <a:hlinkClick r:id="rId2"/>
                  </a:rPr>
                  <a:t>A Level Physics – Ideal Gas Equation - Bing video</a:t>
                </a:r>
                <a:endParaRPr lang="sr-Latn-RS" dirty="0"/>
              </a:p>
              <a:p>
                <a:r>
                  <a:rPr lang="en-GB" dirty="0">
                    <a:hlinkClick r:id="rId3"/>
                  </a:rPr>
                  <a:t>The Ideal Gas Law: Crash Course Chemistry #12 - Bing video</a:t>
                </a:r>
                <a:endParaRPr lang="sr-Latn-RS" dirty="0"/>
              </a:p>
              <a:p>
                <a:r>
                  <a:rPr lang="en-GB" dirty="0">
                    <a:hlinkClick r:id="rId4"/>
                  </a:rPr>
                  <a:t>Ideal Gas Problems: Crash Course Chemistry #13 - Bing video</a:t>
                </a:r>
                <a:endParaRPr lang="sr-Latn-R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3949B3E-EF18-4BA3-9E0D-F3963406A0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82" t="-158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FCC8B-6FB6-4714-A7E5-DC3E08C8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Jednačina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stanja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idealnog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gasa</a:t>
            </a:r>
            <a:endParaRPr lang="sr-Latn-R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D5DEB3-78EB-42FA-9A8D-518A76845FDB}"/>
                  </a:ext>
                </a:extLst>
              </p:cNvPr>
              <p:cNvSpPr txBox="1"/>
              <p:nvPr/>
            </p:nvSpPr>
            <p:spPr>
              <a:xfrm>
                <a:off x="1066800" y="1795669"/>
                <a:ext cx="9959009" cy="3828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RS" dirty="0"/>
                  <a:t>Najčešće korišten oblik je</a:t>
                </a:r>
              </a:p>
              <a:p>
                <a:endParaRPr lang="sr-Latn-R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r-Latn-RS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R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i="1" dirty="0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sr-Latn-R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sr-Latn-RS" i="1" dirty="0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sr-Latn-RS" dirty="0"/>
              </a:p>
              <a:p>
                <a:endParaRPr lang="sr-Latn-RS" dirty="0"/>
              </a:p>
              <a:p>
                <a:r>
                  <a:rPr lang="sr-Latn-RS" dirty="0"/>
                  <a:t>gde je:</a:t>
                </a:r>
              </a:p>
              <a:p>
                <a:endParaRPr lang="sr-Latn-RS" dirty="0"/>
              </a:p>
              <a:p>
                <a:r>
                  <a:rPr lang="sr-Latn-RS" dirty="0"/>
                  <a:t>p- je pritisak izražen 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R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𝑃𝑎</m:t>
                        </m:r>
                      </m:e>
                    </m:d>
                  </m:oMath>
                </a14:m>
                <a:endParaRPr lang="sr-Latn-RS" dirty="0"/>
              </a:p>
              <a:p>
                <a:r>
                  <a:rPr lang="sr-Latn-RS" dirty="0"/>
                  <a:t>V- je zapremina izražena 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R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sr-Latn-R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RS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sr-Latn-R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endParaRPr lang="sr-Latn-RS" dirty="0"/>
              </a:p>
              <a:p>
                <a:r>
                  <a:rPr lang="sr-Latn-RS" dirty="0"/>
                  <a:t>n- je količina materije izražena 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R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𝑘𝑚𝑜𝑙</m:t>
                        </m:r>
                      </m:e>
                    </m:d>
                  </m:oMath>
                </a14:m>
                <a:endParaRPr lang="sr-Latn-R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R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r-Latn-R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sr-Latn-RS" dirty="0"/>
                  <a:t>- je univerzalna gasna konstanta, jednaka proizvodu Bolcmanove konstante i Avogadrove konstante; izražena 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R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sr-Latn-R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RS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sr-Latn-RS" b="0" i="1" smtClean="0">
                                <a:latin typeface="Cambria Math" panose="02040503050406030204" pitchFamily="18" charset="0"/>
                              </a:rPr>
                              <m:t>𝑘𝑚𝑜𝑙𝐾</m:t>
                            </m:r>
                          </m:den>
                        </m:f>
                      </m:e>
                    </m:d>
                  </m:oMath>
                </a14:m>
                <a:r>
                  <a:rPr lang="sr-Latn-RS" dirty="0"/>
                  <a:t>, </a:t>
                </a:r>
                <a14:m>
                  <m:oMath xmlns:m="http://schemas.openxmlformats.org/officeDocument/2006/math">
                    <m:r>
                      <a:rPr lang="sr-Latn-R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=8315</m:t>
                    </m:r>
                  </m:oMath>
                </a14:m>
                <a:r>
                  <a:rPr lang="sr-Latn-R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R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sr-Latn-R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R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sr-Latn-RS" i="1">
                                <a:latin typeface="Cambria Math" panose="02040503050406030204" pitchFamily="18" charset="0"/>
                              </a:rPr>
                              <m:t>𝑘𝑚𝑜𝑙𝐾</m:t>
                            </m:r>
                          </m:den>
                        </m:f>
                      </m:e>
                    </m:d>
                  </m:oMath>
                </a14:m>
                <a:endParaRPr lang="sr-Latn-RS" dirty="0"/>
              </a:p>
              <a:p>
                <a:r>
                  <a:rPr lang="sr-Latn-RS" dirty="0"/>
                  <a:t>T -temperatura gasa, izražena 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R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</m:oMath>
                </a14:m>
                <a:endParaRPr lang="sr-Latn-RS" dirty="0"/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D5DEB3-78EB-42FA-9A8D-518A76845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795669"/>
                <a:ext cx="9959009" cy="3828805"/>
              </a:xfrm>
              <a:prstGeom prst="rect">
                <a:avLst/>
              </a:prstGeom>
              <a:blipFill>
                <a:blip r:embed="rId2"/>
                <a:stretch>
                  <a:fillRect l="-490" t="-95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70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C5096-79A7-480F-9B98-D69AC235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Jednačina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stanja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idealnog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gasa</a:t>
            </a:r>
            <a:br>
              <a:rPr lang="sr-Latn-RS" dirty="0"/>
            </a:br>
            <a:endParaRPr lang="sr-Latn-R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7F86A2-9CFF-4F34-93AE-8DD46CF0AE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7078" y="1364973"/>
                <a:ext cx="11259515" cy="5274365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 algn="just">
                  <a:buNone/>
                </a:pPr>
                <a:r>
                  <a:rPr lang="sr-Latn-RS" sz="2600" dirty="0"/>
                  <a:t>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sr-Latn-RS" sz="26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RS" sz="26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RS" sz="2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RS" sz="2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sr-Latn-RS" sz="26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sr-Latn-RS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sr-Latn-R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Ako u osnovni oblik jednačine stanja, zameni n sa izrazom koji smo dali, dobija se: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600" b="0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r-Latn-RS" sz="2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RS" sz="2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26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sr-Latn-RS" sz="2600" b="0" i="1" dirty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sSub>
                        <m:sSubPr>
                          <m:ctrlPr>
                            <a:rPr lang="sr-Latn-RS" sz="2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6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sz="2600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sr-Latn-RS" sz="2600" i="1" dirty="0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sr-Latn-RS" sz="26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sr-Latn-RS" sz="2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sr-Latn-RS" sz="2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sr-Latn-RS" sz="2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den>
                      </m:f>
                      <m:f>
                        <m:fPr>
                          <m:ctrlPr>
                            <a:rPr lang="sr-Latn-RS" sz="2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2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r>
                            <a:rPr lang="sr-Latn-RS" sz="2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den>
                      </m:f>
                      <m:r>
                        <a:rPr lang="sr-Latn-RS" sz="2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𝑇</m:t>
                      </m:r>
                    </m:oMath>
                  </m:oMathPara>
                </a14:m>
                <a:endParaRPr lang="sr-Latn-RS" sz="26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sr-Latn-R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Ukoliko uvedemo pojam gustine, i znamo da je </a:t>
                </a:r>
                <a:r>
                  <a:rPr lang="el-GR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 = </a:t>
                </a:r>
                <a:r>
                  <a:rPr lang="sr-Latn-R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m/V, </a:t>
                </a:r>
                <a14:m>
                  <m:oMath xmlns:m="http://schemas.openxmlformats.org/officeDocument/2006/math">
                    <m:r>
                      <a:rPr lang="sr-Latn-R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sr-Latn-R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sr-Latn-R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sr-Latn-R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𝜌</m:t>
                        </m:r>
                      </m:den>
                    </m:f>
                  </m:oMath>
                </a14:m>
                <a:r>
                  <a:rPr lang="sr-Latn-R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dobija se:</a:t>
                </a:r>
              </a:p>
              <a:p>
                <a:pPr algn="just"/>
                <a:r>
                  <a:rPr lang="sr-Latn-R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Definišući specifičnu gasnu konstantu R kao odnos univerzalne gasne konstante i molarne mase, </a:t>
                </a:r>
                <a14:m>
                  <m:oMath xmlns:m="http://schemas.openxmlformats.org/officeDocument/2006/math">
                    <m:r>
                      <a:rPr lang="sr-Latn-R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sr-Latn-R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sr-Latn-R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RS" sz="2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sr-Latn-RS" sz="2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sr-Latn-RS" sz="2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sub>
                        </m:sSub>
                      </m:num>
                      <m:den>
                        <m:r>
                          <a:rPr lang="sr-Latn-RS" sz="2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den>
                    </m:f>
                  </m:oMath>
                </a14:m>
                <a:r>
                  <a:rPr lang="sr-Latn-R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r-Latn-R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sr-Latn-RS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sr-Latn-RS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sr-Latn-R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Ovaj oblik jednačine stanja idealnog gasa može da bude veoma koristan zato što povezuje pritisak, gustinu, i temperaturu u jedinstvenu formulu nezavisnu od količine gasa koji se posmatra. Alternativno, zakon se može napisati koristeći i specifičnu zapreminu v, recipročnu vrednost gustine, kao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600" b="0" i="1" dirty="0" smtClean="0">
                          <a:latin typeface="Cambria Math" panose="02040503050406030204" pitchFamily="18" charset="0"/>
                        </a:rPr>
                        <m:t>𝑝𝑣</m:t>
                      </m:r>
                      <m:r>
                        <a:rPr lang="sr-Latn-RS" sz="2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600" i="1" dirty="0" smtClean="0">
                          <a:latin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sr-Latn-RS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sr-Latn-R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Često je, pogotovo u inžinjerskim primenama, predstavljati specifičnu gasnu konstantu simbolom R. U tim slučajevima, univerzalnoj gasnoj konstanti se obično daje drugi simbol da bi se razlikovala. U svakom slučaju, kontekst i/ili jedinice gasne konstante bi trebalo da pojasne da li je rječ o specifičnoj ili univerzalnoj gasnoj konstanti u jednačini.</a:t>
                </a:r>
              </a:p>
              <a:p>
                <a:pPr algn="just"/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7F86A2-9CFF-4F34-93AE-8DD46CF0AE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7078" y="1364973"/>
                <a:ext cx="11259515" cy="5274365"/>
              </a:xfrm>
              <a:blipFill>
                <a:blip r:embed="rId2"/>
                <a:stretch>
                  <a:fillRect l="-217" r="-32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79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362B-C582-4384-B0D1-F314721A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Jednačina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stanja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idealnog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gasa</a:t>
            </a:r>
            <a:endParaRPr lang="sr-Latn-R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C63361-4B91-414A-807B-9D912A246E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91496" y="1662057"/>
                <a:ext cx="10058400" cy="3849624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 1.1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Rezervoar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sadrži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azota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68 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𝑏𝑎𝑟𝑎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RS" sz="18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od</m:t>
                    </m:r>
                    <m:r>
                      <a:rPr lang="sr-Latn-RS" sz="18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38℃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njega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evakuisani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do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3,92 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𝑏𝑎𝑟𝑎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temperature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22℃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čemu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pritisak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rezervoaru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opadne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60 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𝑏𝑎𝑟𝑎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11℃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zapreminu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suda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koji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sr-Latn-RS" b="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R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R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R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["/>
                        <m:endChr m:val="]"/>
                        <m:ctrlPr>
                          <a:rPr lang="sr-Latn-R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sr-Latn-RS" sz="1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en-US" sz="160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endParaRPr lang="sr-Latn-R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R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R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68 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𝑏𝑎𝑟𝑎</m:t>
                    </m:r>
                    <m:r>
                      <a:rPr lang="sr-Latn-RS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=68</m:t>
                    </m:r>
                    <m:r>
                      <a:rPr lang="sr-Latn-R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𝑃𝑎</m:t>
                        </m:r>
                      </m:e>
                    </m:d>
                  </m:oMath>
                </a14:m>
                <a:endParaRPr lang="sr-Latn-R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sr-Latn-RS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38</m:t>
                    </m:r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℃</m:t>
                        </m:r>
                        <m:r>
                          <m:rPr>
                            <m:nor/>
                          </m:rPr>
                          <a:rPr lang="sr-Latn-RS" sz="1600" dirty="0"/>
                          <m:t> </m:t>
                        </m:r>
                      </m:e>
                    </m:d>
                    <m:r>
                      <a:rPr lang="sr-Latn-RS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1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sr-Latn-RS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sr-Latn-RS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sr-Latn-RS" sz="1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Latn-RS" sz="1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311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sr-Latn-RS" sz="1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</m:e>
                    </m:d>
                    <m:r>
                      <a:rPr lang="sr-Latn-RS" sz="1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endParaRPr lang="sr-Latn-R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R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R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</m:t>
                    </m:r>
                    <m:r>
                      <a:rPr lang="sr-Latn-RS" sz="1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1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𝑏𝑎𝑟𝑎</m:t>
                    </m:r>
                    <m:r>
                      <a:rPr lang="sr-Latn-RS" sz="1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=60</m:t>
                    </m:r>
                    <m:r>
                      <a:rPr lang="sr-Latn-R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sr-Latn-R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sr-Latn-R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sr-Latn-R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sr-Latn-R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Latn-R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𝑃𝑎</m:t>
                        </m:r>
                      </m:e>
                    </m:d>
                  </m:oMath>
                </a14:m>
                <a:endParaRPr lang="sr-Latn-R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sr-Latn-RS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sr-Latn-RS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sr-Latn-RS" sz="1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Latn-RS" sz="1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11</m:t>
                    </m:r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℃</m:t>
                        </m:r>
                        <m:r>
                          <m:rPr>
                            <m:nor/>
                          </m:rPr>
                          <a:rPr lang="sr-Latn-RS" sz="1400" dirty="0"/>
                          <m:t> </m:t>
                        </m:r>
                      </m:e>
                    </m:d>
                    <m:r>
                      <a:rPr lang="sr-Latn-RS" sz="1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1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sr-Latn-RS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sr-Latn-RS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sr-Latn-RS" sz="1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Latn-RS" sz="1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284</m:t>
                    </m:r>
                    <m:d>
                      <m:dPr>
                        <m:begChr m:val="["/>
                        <m:endChr m:val="]"/>
                        <m:ctrlPr>
                          <a:rPr lang="en-US" sz="1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sr-Latn-RS" sz="12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</m:e>
                    </m:d>
                    <m:r>
                      <a:rPr lang="sr-Latn-RS" sz="1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endParaRPr lang="sr-Latn-RS" dirty="0"/>
              </a:p>
              <a:p>
                <a14:m>
                  <m:oMath xmlns:m="http://schemas.openxmlformats.org/officeDocument/2006/math">
                    <m:r>
                      <a:rPr lang="sr-Latn-RS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sr-Latn-RS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sr-Latn-RS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,92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𝑏𝑎𝑟𝑎</m:t>
                    </m:r>
                    <m:r>
                      <a:rPr lang="sr-Latn-RS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=3,92</m:t>
                    </m:r>
                    <m:r>
                      <a:rPr lang="sr-Latn-R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𝑃𝑎</m:t>
                        </m:r>
                      </m:e>
                    </m:d>
                  </m:oMath>
                </a14:m>
                <a:endParaRPr lang="sr-Latn-RS" dirty="0"/>
              </a:p>
              <a:p>
                <a14:m>
                  <m:oMath xmlns:m="http://schemas.openxmlformats.org/officeDocument/2006/math">
                    <m:r>
                      <a:rPr lang="sr-Latn-RS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sr-Latn-RS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=22</m:t>
                    </m:r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℃</m:t>
                        </m:r>
                        <m:r>
                          <m:rPr>
                            <m:nor/>
                          </m:rPr>
                          <a:rPr lang="sr-Latn-RS" sz="1600" dirty="0"/>
                          <m:t> </m:t>
                        </m:r>
                      </m:e>
                    </m:d>
                    <m:r>
                      <a:rPr lang="sr-Latn-RS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1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r-Latn-RS" sz="14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sr-Latn-RS" sz="1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Latn-RS" sz="1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295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sr-Latn-RS" sz="1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</m:e>
                    </m:d>
                    <m:r>
                      <a:rPr lang="sr-Latn-RS" sz="1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endParaRPr lang="sr-Latn-RS" dirty="0"/>
              </a:p>
              <a:p>
                <a:endParaRPr lang="sr-Latn-RS" dirty="0"/>
              </a:p>
              <a:p>
                <a:endParaRPr lang="sr-Latn-RS" dirty="0"/>
              </a:p>
              <a:p>
                <a:endParaRPr lang="sr-Latn-RS" dirty="0"/>
              </a:p>
              <a:p>
                <a:endParaRPr lang="sr-Latn-R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C63361-4B91-414A-807B-9D912A246E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1496" y="1662057"/>
                <a:ext cx="10058400" cy="3849624"/>
              </a:xfrm>
              <a:blipFill>
                <a:blip r:embed="rId2"/>
                <a:stretch>
                  <a:fillRect l="-545" t="-792" r="-4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257ED99-483B-4872-A8D6-684BF8333F15}"/>
              </a:ext>
            </a:extLst>
          </p:cNvPr>
          <p:cNvCxnSpPr/>
          <p:nvPr/>
        </p:nvCxnSpPr>
        <p:spPr>
          <a:xfrm>
            <a:off x="1066800" y="5292762"/>
            <a:ext cx="3214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581BD4-615F-48F4-9F34-D8412F38FF03}"/>
                  </a:ext>
                </a:extLst>
              </p:cNvPr>
              <p:cNvSpPr txBox="1"/>
              <p:nvPr/>
            </p:nvSpPr>
            <p:spPr>
              <a:xfrm>
                <a:off x="2123444" y="5405454"/>
                <a:ext cx="6885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581BD4-615F-48F4-9F34-D8412F38FF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444" y="5405454"/>
                <a:ext cx="688586" cy="276999"/>
              </a:xfrm>
              <a:prstGeom prst="rect">
                <a:avLst/>
              </a:prstGeom>
              <a:blipFill>
                <a:blip r:embed="rId3"/>
                <a:stretch>
                  <a:fillRect l="-6195" r="-7080" b="-11111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44082DDE-BFBF-4D21-AFDC-D0B871DADC10}"/>
              </a:ext>
            </a:extLst>
          </p:cNvPr>
          <p:cNvSpPr/>
          <p:nvPr/>
        </p:nvSpPr>
        <p:spPr>
          <a:xfrm>
            <a:off x="7757159" y="2819635"/>
            <a:ext cx="1344706" cy="989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476CE2B-11E0-40E8-93E9-16B3960E3EFA}"/>
                  </a:ext>
                </a:extLst>
              </p:cNvPr>
              <p:cNvSpPr txBox="1"/>
              <p:nvPr/>
            </p:nvSpPr>
            <p:spPr>
              <a:xfrm>
                <a:off x="8044030" y="2819635"/>
                <a:ext cx="10578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R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RS" dirty="0"/>
                  <a:t>, V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476CE2B-11E0-40E8-93E9-16B3960E3E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4030" y="2819635"/>
                <a:ext cx="1057835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6843ABD-80E4-46E6-AE9D-8A0FD303C79F}"/>
                  </a:ext>
                </a:extLst>
              </p:cNvPr>
              <p:cNvSpPr txBox="1"/>
              <p:nvPr/>
            </p:nvSpPr>
            <p:spPr>
              <a:xfrm>
                <a:off x="7839634" y="3314487"/>
                <a:ext cx="12622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6843ABD-80E4-46E6-AE9D-8A0FD303C7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34" y="3314487"/>
                <a:ext cx="1262231" cy="369332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2CD83A8F-E68C-4A8A-8A55-E32B89B495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7159" y="4163839"/>
            <a:ext cx="1359526" cy="9998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8443288-0E48-4764-B6EF-68D66ACE61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25753" y="4841290"/>
            <a:ext cx="438358" cy="3223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84634-3F91-48A2-8DD0-21370FFB9610}"/>
                  </a:ext>
                </a:extLst>
              </p:cNvPr>
              <p:cNvSpPr txBox="1"/>
              <p:nvPr/>
            </p:nvSpPr>
            <p:spPr>
              <a:xfrm>
                <a:off x="7941831" y="4163839"/>
                <a:ext cx="10578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R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RS" dirty="0"/>
                  <a:t>, V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84634-3F91-48A2-8DD0-21370FFB9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831" y="4163839"/>
                <a:ext cx="1057835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146C145-F8F4-4E48-A2D3-31A85AA74AA1}"/>
                  </a:ext>
                </a:extLst>
              </p:cNvPr>
              <p:cNvSpPr txBox="1"/>
              <p:nvPr/>
            </p:nvSpPr>
            <p:spPr>
              <a:xfrm>
                <a:off x="7798396" y="4648755"/>
                <a:ext cx="12622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146C145-F8F4-4E48-A2D3-31A85AA74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396" y="4648755"/>
                <a:ext cx="1262231" cy="369332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060F69-79AB-4A56-8DB6-6D0033C8E260}"/>
              </a:ext>
            </a:extLst>
          </p:cNvPr>
          <p:cNvCxnSpPr>
            <a:endCxn id="11" idx="1"/>
          </p:cNvCxnSpPr>
          <p:nvPr/>
        </p:nvCxnSpPr>
        <p:spPr>
          <a:xfrm>
            <a:off x="9116685" y="5002480"/>
            <a:ext cx="3090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DA2280-5032-43E5-B74F-7ABAF5EA47BC}"/>
                  </a:ext>
                </a:extLst>
              </p:cNvPr>
              <p:cNvSpPr txBox="1"/>
              <p:nvPr/>
            </p:nvSpPr>
            <p:spPr>
              <a:xfrm>
                <a:off x="9453442" y="4477253"/>
                <a:ext cx="10578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R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RS" dirty="0"/>
                  <a:t>, </a:t>
                </a:r>
                <a14:m>
                  <m:oMath xmlns:m="http://schemas.openxmlformats.org/officeDocument/2006/math">
                    <m:r>
                      <a:rPr lang="sr-Latn-R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sr-Latn-R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endParaRPr lang="sr-Latn-R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DA2280-5032-43E5-B74F-7ABAF5EA4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3442" y="4477253"/>
                <a:ext cx="1057835" cy="369332"/>
              </a:xfrm>
              <a:prstGeom prst="rect">
                <a:avLst/>
              </a:prstGeom>
              <a:blipFill>
                <a:blip r:embed="rId9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8FF1AF-DFEF-4000-82BC-F9F00197981D}"/>
                  </a:ext>
                </a:extLst>
              </p:cNvPr>
              <p:cNvSpPr txBox="1"/>
              <p:nvPr/>
            </p:nvSpPr>
            <p:spPr>
              <a:xfrm>
                <a:off x="9311084" y="5116226"/>
                <a:ext cx="12622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8FF1AF-DFEF-4000-82BC-F9F001979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1084" y="5116226"/>
                <a:ext cx="1262231" cy="369332"/>
              </a:xfrm>
              <a:prstGeom prst="rect">
                <a:avLst/>
              </a:prstGeom>
              <a:blipFill>
                <a:blip r:embed="rId10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F4A6082-CC6D-4CD0-924A-6AAD3563BD96}"/>
                  </a:ext>
                </a:extLst>
              </p:cNvPr>
              <p:cNvSpPr txBox="1"/>
              <p:nvPr/>
            </p:nvSpPr>
            <p:spPr>
              <a:xfrm>
                <a:off x="3979266" y="5374379"/>
                <a:ext cx="4034694" cy="9836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8315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𝑘𝑚𝑜𝑙𝐾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=297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sr-Latn-RS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𝑔𝐾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F4A6082-CC6D-4CD0-924A-6AAD3563B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266" y="5374379"/>
                <a:ext cx="4034694" cy="9836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72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DA02B08-6699-485A-844A-22C8711C0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095" y="3670889"/>
            <a:ext cx="7544979" cy="181886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307EF9-6789-4A48-9555-B0353EEAC68C}"/>
                  </a:ext>
                </a:extLst>
              </p:cNvPr>
              <p:cNvSpPr txBox="1"/>
              <p:nvPr/>
            </p:nvSpPr>
            <p:spPr>
              <a:xfrm>
                <a:off x="1497496" y="5489750"/>
                <a:ext cx="7885043" cy="6790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sr-Latn-RS" i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sr-Latn-R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i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sr-Latn-RS" i="0">
                              <a:latin typeface="Cambria Math" panose="02040503050406030204" pitchFamily="18" charset="0"/>
                            </a:rPr>
                            <m:t>mRT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r-Latn-RS" i="0">
                              <a:latin typeface="Cambria Math" panose="02040503050406030204" pitchFamily="18" charset="0"/>
                            </a:rPr>
                            <m:t>p</m:t>
                          </m:r>
                        </m:den>
                      </m:f>
                      <m:r>
                        <a:rPr lang="sr-Latn-R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i="0">
                              <a:latin typeface="Cambria Math" panose="02040503050406030204" pitchFamily="18" charset="0"/>
                            </a:rPr>
                            <m:t>7,475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sr-Latn-RS" i="0"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</m:e>
                          </m:d>
                          <m:r>
                            <a:rPr lang="sr-Latn-RS" i="0">
                              <a:latin typeface="Cambria Math" panose="02040503050406030204" pitchFamily="18" charset="0"/>
                            </a:rPr>
                            <m:t> ∙ 8315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sr-Latn-RS" i="0">
                                      <a:latin typeface="Cambria Math" panose="02040503050406030204" pitchFamily="18" charset="0"/>
                                    </a:rPr>
                                    <m:t>J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sr-Latn-RS" i="0"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sr-Latn-RS" i="0">
                                  <a:latin typeface="Cambria Math" panose="02040503050406030204" pitchFamily="18" charset="0"/>
                                </a:rPr>
                                <m:t>molK</m:t>
                              </m:r>
                            </m:e>
                          </m:d>
                          <m:r>
                            <a:rPr lang="sr-Latn-RS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R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RS" i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sr-Latn-R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i="0">
                                  <a:latin typeface="Cambria Math" panose="02040503050406030204" pitchFamily="18" charset="0"/>
                                </a:rPr>
                                <m:t>273+22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sr-Latn-R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sr-Latn-RS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d>
                        </m:num>
                        <m:den>
                          <m:r>
                            <a:rPr lang="sr-Latn-RS" i="0">
                              <a:latin typeface="Cambria Math" panose="02040503050406030204" pitchFamily="18" charset="0"/>
                            </a:rPr>
                            <m:t>28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sr-Latn-RS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f>
                                <m:fPr>
                                  <m:type m:val="lin"/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sr-Latn-RS" i="0"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sr-Latn-RS" i="0"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sr-Latn-RS" i="0"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</m:e>
                          </m:d>
                          <m:r>
                            <a:rPr lang="sr-Latn-RS" i="0">
                              <a:latin typeface="Cambria Math" panose="02040503050406030204" pitchFamily="18" charset="0"/>
                            </a:rPr>
                            <m:t> ∙3,92 ∙</m:t>
                          </m:r>
                          <m:sSup>
                            <m:sSupPr>
                              <m:ctrlPr>
                                <a:rPr lang="sr-Latn-R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sr-Latn-RS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sr-Latn-R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sr-Latn-RS" i="0">
                                  <a:latin typeface="Cambria Math" panose="02040503050406030204" pitchFamily="18" charset="0"/>
                                </a:rPr>
                                <m:t>Pa</m:t>
                              </m:r>
                            </m:e>
                          </m:d>
                        </m:den>
                      </m:f>
                      <m:r>
                        <a:rPr lang="sr-Latn-RS" i="0">
                          <a:latin typeface="Cambria Math" panose="02040503050406030204" pitchFamily="18" charset="0"/>
                        </a:rPr>
                        <m:t>=1,66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sr-Latn-RS" i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sr-Latn-RS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sr-Latn-R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307EF9-6789-4A48-9555-B0353EEAC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496" y="5489750"/>
                <a:ext cx="7885043" cy="6790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1EA62938-A4D7-478C-B498-DEF5E973B8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344557"/>
                <a:ext cx="10058400" cy="5608187"/>
              </a:xfrm>
            </p:spPr>
            <p:txBody>
              <a:bodyPr/>
              <a:lstStyle/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=∆</m:t>
                      </m:r>
                      <m:r>
                        <m:rPr>
                          <m:sty m:val="p"/>
                        </m:rP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mRT</m:t>
                      </m:r>
                      <m: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⟹∆</m:t>
                      </m:r>
                      <m:r>
                        <m:rPr>
                          <m:sty m:val="p"/>
                        </m:rP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mRT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masa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azota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koja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je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pre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š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la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u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drugi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sud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8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RS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aseline="-25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8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RS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1EA62938-A4D7-478C-B498-DEF5E973B8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344557"/>
                <a:ext cx="10058400" cy="5608187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121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936CEB-07FB-48C5-A257-294552E61A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940904"/>
                <a:ext cx="10058400" cy="5011840"/>
              </a:xfrm>
            </p:spPr>
            <p:txBody>
              <a:bodyPr>
                <a:normAutofit/>
              </a:bodyPr>
              <a:lstStyle/>
              <a:p>
                <a:pPr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 1.2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Rezervoar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koji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sadrži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𝑏𝑎𝑟𝑎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40℃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izložen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sunčevim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zracima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čemu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poveća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80℃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Izračunati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novonastali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pritisak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rezervoaru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en-US" sz="1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Rešenje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mR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RS" sz="1800" b="0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mR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⟹ 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10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𝑏𝑎𝑟</m:t>
                          </m:r>
                        </m:e>
                      </m:d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80+273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40+273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11,28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sr-Latn-R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𝑏𝑎𝑟</m:t>
                          </m:r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936CEB-07FB-48C5-A257-294552E61A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940904"/>
                <a:ext cx="10058400" cy="5011840"/>
              </a:xfrm>
              <a:blipFill>
                <a:blip r:embed="rId2"/>
                <a:stretch>
                  <a:fillRect r="-4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863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9EC017-037B-4629-8B86-3CC2E6ABC2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636104"/>
                <a:ext cx="10515600" cy="5738192"/>
              </a:xfrm>
            </p:spPr>
            <p:txBody>
              <a:bodyPr>
                <a:normAutofit fontScale="25000" lnSpcReduction="20000"/>
              </a:bodyPr>
              <a:lstStyle/>
              <a:p>
                <a:pPr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en-US" sz="7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 1.3 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sudu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zapremine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7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6,5</m:t>
                    </m:r>
                    <m:r>
                      <a:rPr lang="en-US" sz="7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</m:t>
                    </m:r>
                  </m:oMath>
                </a14:m>
                <a:r>
                  <a:rPr lang="en-US" sz="7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nalazi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</a:t>
                </a:r>
                <a14:m>
                  <m:oMath xmlns:m="http://schemas.openxmlformats.org/officeDocument/2006/math">
                    <m:r>
                      <a:rPr lang="en-US" sz="7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0,3</m:t>
                    </m:r>
                    <m:sSub>
                      <m:sSubPr>
                        <m:ctrlPr>
                          <a:rPr lang="sr-Latn-RS" sz="7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sr-Latn-RS" sz="7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7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  <m:sub>
                        <m:r>
                          <a:rPr lang="en-US" sz="7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7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kiseonika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7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7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7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sz="7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7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manometarski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pritisak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sudu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ako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temperatura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kiseonika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7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200</m:t>
                    </m:r>
                    <m:r>
                      <a:rPr lang="en-US" sz="7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℃</m:t>
                    </m:r>
                  </m:oMath>
                </a14:m>
                <a:r>
                  <a:rPr lang="en-US" sz="7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Barometarski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pritisak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7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iznosi</a:t>
                </a:r>
                <a:r>
                  <a:rPr lang="en-US" sz="7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7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1 </m:t>
                    </m:r>
                    <m:r>
                      <a:rPr lang="en-US" sz="7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</m:t>
                    </m:r>
                    <m:r>
                      <a:rPr lang="sr-Latn-RS" sz="72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sr-Latn-RS" sz="7200" b="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m:rPr>
                          <m:sty m:val="p"/>
                        </m:rPr>
                        <a:rPr lang="sr-Latn-RS" sz="64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const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=22,4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sr-Latn-R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en-U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kmol</m:t>
                          </m:r>
                        </m:e>
                      </m:d>
                    </m:oMath>
                  </m:oMathPara>
                </a14:m>
                <a:endParaRPr lang="sr-Latn-RS" sz="6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22,4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sr-Latn-R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en-U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kmol</m:t>
                          </m:r>
                        </m:e>
                      </m:d>
                    </m:oMath>
                  </m:oMathPara>
                </a14:m>
                <a:endParaRPr lang="sr-Latn-RS" sz="6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⋅22,4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sr-Latn-R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en-U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kmol</m:t>
                          </m:r>
                        </m:e>
                      </m:d>
                    </m:oMath>
                  </m:oMathPara>
                </a14:m>
                <a:endParaRPr lang="sr-Latn-RS" sz="6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sr-Latn-RS" sz="6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f>
                        <m:f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6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6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V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6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6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6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6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6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kmol</m:t>
                              </m:r>
                            </m:e>
                          </m:d>
                        </m:den>
                      </m:f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f>
                        <m:f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kg</m:t>
                              </m:r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kmol</m:t>
                              </m:r>
                            </m:e>
                          </m:d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⋅0,3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r-Latn-RS" sz="6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6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m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6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N</m:t>
                                  </m:r>
                                </m:sub>
                                <m:sup>
                                  <m:r>
                                    <a:rPr lang="en-US" sz="6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6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6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6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6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kmol</m:t>
                              </m:r>
                            </m:e>
                          </m:d>
                        </m:den>
                      </m:f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0,43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kg</m:t>
                          </m:r>
                        </m:e>
                      </m:d>
                    </m:oMath>
                  </m:oMathPara>
                </a14:m>
                <a:endParaRPr lang="sr-Latn-RS" sz="6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sub>
                      </m:sSub>
                    </m:oMath>
                  </m:oMathPara>
                </a14:m>
                <a:endParaRPr lang="sr-Latn-RS" sz="6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pV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mRT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⟹   </m:t>
                      </m:r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mRT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V</m:t>
                          </m:r>
                        </m:den>
                      </m:f>
                    </m:oMath>
                  </m:oMathPara>
                </a14:m>
                <a:endParaRPr lang="sr-Latn-RS" sz="6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mRT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V</m:t>
                          </m:r>
                        </m:den>
                      </m:f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0,43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kg</m:t>
                              </m:r>
                            </m:e>
                          </m:d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∙ 8315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J</m:t>
                              </m:r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kmolK</m:t>
                              </m:r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 </m:t>
                          </m:r>
                          <m:d>
                            <m:d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273+200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</m:e>
                          </m:d>
                        </m:num>
                        <m:den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kg</m:t>
                              </m:r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kmol</m:t>
                              </m:r>
                            </m:e>
                          </m:d>
                          <m: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⋅6500⋅</m:t>
                          </m:r>
                          <m:sSup>
                            <m:sSupPr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6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sr-Latn-RS" sz="6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RS" sz="6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6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US" sz="6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81,3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bar</m:t>
                          </m:r>
                        </m:e>
                      </m:d>
                    </m:oMath>
                  </m:oMathPara>
                </a14:m>
                <a:endParaRPr lang="sr-Latn-RS" sz="6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sub>
                      </m:sSub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sz="6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81,3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bar</m:t>
                          </m:r>
                        </m:e>
                      </m:d>
                      <m:r>
                        <a:rPr lang="en-US" sz="6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6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6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6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bar</m:t>
                          </m:r>
                        </m:e>
                      </m:d>
                    </m:oMath>
                  </m:oMathPara>
                </a14:m>
                <a:endParaRPr lang="sr-Latn-RS" sz="6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9EC017-037B-4629-8B86-3CC2E6ABC2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636104"/>
                <a:ext cx="10515600" cy="5738192"/>
              </a:xfrm>
              <a:blipFill>
                <a:blip r:embed="rId2"/>
                <a:stretch>
                  <a:fillRect r="-464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159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920240-A85F-46D6-A6E8-DD29C19AD5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4035" y="950180"/>
                <a:ext cx="10058400" cy="4350689"/>
              </a:xfrm>
            </p:spPr>
            <p:txBody>
              <a:bodyPr>
                <a:normAutofit fontScale="92500"/>
              </a:bodyPr>
              <a:lstStyle/>
              <a:p>
                <a:pPr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en-US" sz="1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1.4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Početno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stanje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kiseonika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definisano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veličinom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stanja</a:t>
                </a:r>
                <a:r>
                  <a:rPr lang="sr-Latn-RS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180℃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Kiseonik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konstantnom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zagreva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čemu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zapremina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dva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puta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poveća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Izračunati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kraju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procesa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zagrevanja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𝐯</m:t>
                          </m:r>
                        </m:e>
                        <m:sub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pv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p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>
                  <a:lnSpc>
                    <a:spcPct val="150000"/>
                  </a:lnSpc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Rešavanje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sistema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jednačina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sledi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=906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–273=633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℃</m:t>
                          </m:r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920240-A85F-46D6-A6E8-DD29C19AD5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4035" y="950180"/>
                <a:ext cx="10058400" cy="4350689"/>
              </a:xfrm>
              <a:blipFill>
                <a:blip r:embed="rId2"/>
                <a:stretch>
                  <a:fillRect r="-364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3689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{C09E9687-5A66-4F71-A4A4-DDD7FA911393}tf78438558_win32</Template>
  <TotalTime>219</TotalTime>
  <Words>931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Century Gothic</vt:lpstr>
      <vt:lpstr>Garamond</vt:lpstr>
      <vt:lpstr>Times New Roman</vt:lpstr>
      <vt:lpstr>SavonVTI</vt:lpstr>
      <vt:lpstr>Vežba 1 Jednačina stanja idealnog gasa</vt:lpstr>
      <vt:lpstr>Jednačina stanja idealnog gasa</vt:lpstr>
      <vt:lpstr>Jednačina stanja idealnog gasa</vt:lpstr>
      <vt:lpstr>Jednačina stanja idealnog gasa </vt:lpstr>
      <vt:lpstr>Jednačina stanja idealnog gasa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Vežba 1 Jednačina stanja idealnog gasa</dc:title>
  <dc:creator>Milena</dc:creator>
  <cp:lastModifiedBy>Milena</cp:lastModifiedBy>
  <cp:revision>15</cp:revision>
  <dcterms:created xsi:type="dcterms:W3CDTF">2021-03-11T09:44:52Z</dcterms:created>
  <dcterms:modified xsi:type="dcterms:W3CDTF">2021-03-16T10:47:29Z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